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9144000" cy="5143500" type="screen16x9"/>
  <p:notesSz cx="6858000" cy="9144000"/>
  <p:embeddedFontLs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3469"/>
  </p:normalViewPr>
  <p:slideViewPr>
    <p:cSldViewPr snapToGrid="0">
      <p:cViewPr varScale="1">
        <p:scale>
          <a:sx n="146" d="100"/>
          <a:sy n="146" d="100"/>
        </p:scale>
        <p:origin x="176" y="3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spring.io/spring-data/jpa/docs/current/reference/html/#repositories.query-methods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ifo9cA9cDGA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9199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91993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594a0c6919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594a0c6919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94a0c6919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94a0c6919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c6eb0cf5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c6eb0cf5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c8342a494c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c8342a494c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c8342a494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c8342a494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c8342a494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c8342a494c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b7f4a2c9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b7f4a2c9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594a0c6919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594a0c6919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594a0c691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594a0c6919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c8342a494c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c8342a494c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94a0c6919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94a0c6919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8342a494c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8342a494c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8342a494c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8342a494c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8342a494c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8342a494c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c8342a494c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c8342a494c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8342a494c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8342a494c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c8342a494c_0_2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c8342a494c_0_2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c8342a494c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c8342a494c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8342a494c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8342a494c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c8342a494c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c8342a494c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5b8f63618a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5b8f63618a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c6f91993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c6f91993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Se présenter,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Laisser les autres se présentent,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Demander le niveau de chacun ainsi que les attentes (En dépit du cahier des charges),</a:t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c7a99a228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c7a99a228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c7a99a228f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c7a99a228f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c7a99a228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c7a99a228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c7a99a228f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c7a99a228f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c7a99a228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c7a99a228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8342a494c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8342a494c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60074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c8342a494c_0_3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c8342a494c_0_3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https://docs.spring.io/spring-data/jpa/docs/current/reference/html/#repositories.query-methods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14993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6f91993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c6f91993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6f91993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6f91993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6f919934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c6f919934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6f919934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c6f919934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c8342a494c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c8342a494c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c6f919934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c6f919934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Histoire :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Flutter 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Blink : Moteur de rendu de chrome ⇒ Dev Google,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Test de performance sans les autres composant ⇒ Très élevé x20,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Framework pour faire des interfaces ⇒ Laguage ? ⇒ Dart,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Dart :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fr"/>
              <a:t>Dev google qui travaillait sur Chrome =&gt; optimisation ⇒ limit intrinseque ⇒ Dart,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u="sng">
                <a:solidFill>
                  <a:schemeClr val="hlink"/>
                </a:solidFill>
                <a:hlinkClick r:id="rId3"/>
              </a:rPr>
              <a:t>(141) Introduction à Flutter - Jean-François GEYELIN - YouTube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4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4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flutter.dev/docs/development/ui/widgets" TargetMode="External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jp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4" Type="http://schemas.openxmlformats.org/officeDocument/2006/relationships/image" Target="../media/image1.jp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image" Target="../media/image27.png"/><Relationship Id="rId7" Type="http://schemas.openxmlformats.org/officeDocument/2006/relationships/hyperlink" Target="https://pub.dev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rt.dev/" TargetMode="External"/><Relationship Id="rId5" Type="http://schemas.openxmlformats.org/officeDocument/2006/relationships/hyperlink" Target="https://github.com/flutter/flutter" TargetMode="External"/><Relationship Id="rId4" Type="http://schemas.openxmlformats.org/officeDocument/2006/relationships/hyperlink" Target="https://flutter.de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699500"/>
            <a:ext cx="8222100" cy="1662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Formation : Flutter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33987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26-28 octobre 2023</a:t>
            </a:r>
            <a:endParaRPr dirty="0"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8363" y="450255"/>
            <a:ext cx="2147269" cy="16166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Introduction Flutter &amp; Dart</a:t>
            </a:r>
            <a:endParaRPr/>
          </a:p>
        </p:txBody>
      </p:sp>
      <p:sp>
        <p:nvSpPr>
          <p:cNvPr id="178" name="Google Shape;178;p22"/>
          <p:cNvSpPr txBox="1">
            <a:spLocks noGrp="1"/>
          </p:cNvSpPr>
          <p:nvPr>
            <p:ph type="body" idx="1"/>
          </p:nvPr>
        </p:nvSpPr>
        <p:spPr>
          <a:xfrm>
            <a:off x="0" y="1686075"/>
            <a:ext cx="4622400" cy="1610400"/>
          </a:xfrm>
          <a:prstGeom prst="rect">
            <a:avLst/>
          </a:prstGeom>
          <a:solidFill>
            <a:srgbClr val="9900FF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Hot reload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Injection du nouveau code dans la VM Dart,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Conservation de l'état de l’application,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Productivité (itération rapide),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body" idx="1"/>
          </p:nvPr>
        </p:nvSpPr>
        <p:spPr>
          <a:xfrm>
            <a:off x="4622475" y="1686075"/>
            <a:ext cx="4521600" cy="3457500"/>
          </a:xfrm>
          <a:prstGeom prst="rect">
            <a:avLst/>
          </a:prstGeom>
          <a:solidFill>
            <a:srgbClr val="FFD966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000000"/>
                </a:solidFill>
              </a:rPr>
              <a:t>Première App Spring Boot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doctor,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upgrade,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packages get,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packages upgrade,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format,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analyze,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clean,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run,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build,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devices,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AutoNum type="arabicPeriod"/>
            </a:pPr>
            <a:r>
              <a:rPr lang="fr">
                <a:solidFill>
                  <a:srgbClr val="000000"/>
                </a:solidFill>
              </a:rPr>
              <a:t>flutter channel ...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  <p:pic>
        <p:nvPicPr>
          <p:cNvPr id="180" name="Google Shape;18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2"/>
          <p:cNvSpPr txBox="1">
            <a:spLocks noGrp="1"/>
          </p:cNvSpPr>
          <p:nvPr>
            <p:ph type="body" idx="1"/>
          </p:nvPr>
        </p:nvSpPr>
        <p:spPr>
          <a:xfrm>
            <a:off x="75" y="3296375"/>
            <a:ext cx="4622400" cy="18471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Pour qui/quoi ?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Les </a:t>
            </a:r>
            <a:r>
              <a:rPr lang="fr" b="1">
                <a:solidFill>
                  <a:srgbClr val="FFFFFF"/>
                </a:solidFill>
              </a:rPr>
              <a:t>designers</a:t>
            </a:r>
            <a:r>
              <a:rPr lang="fr">
                <a:solidFill>
                  <a:srgbClr val="FFFFFF"/>
                </a:solidFill>
              </a:rPr>
              <a:t>,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Les </a:t>
            </a:r>
            <a:r>
              <a:rPr lang="fr" b="1">
                <a:solidFill>
                  <a:srgbClr val="FFFFFF"/>
                </a:solidFill>
              </a:rPr>
              <a:t>prototypes</a:t>
            </a:r>
            <a:r>
              <a:rPr lang="fr">
                <a:solidFill>
                  <a:srgbClr val="FFFFFF"/>
                </a:solidFill>
              </a:rPr>
              <a:t> de haute qualité,</a:t>
            </a:r>
            <a:endParaRPr>
              <a:solidFill>
                <a:srgbClr val="FFFFFF"/>
              </a:solidFill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AutoNum type="arabicPeriod"/>
            </a:pPr>
            <a:r>
              <a:rPr lang="fr">
                <a:solidFill>
                  <a:srgbClr val="FFFFFF"/>
                </a:solidFill>
              </a:rPr>
              <a:t>Les </a:t>
            </a:r>
            <a:r>
              <a:rPr lang="fr" b="1">
                <a:solidFill>
                  <a:srgbClr val="FFFFFF"/>
                </a:solidFill>
              </a:rPr>
              <a:t>développeurs</a:t>
            </a:r>
            <a:r>
              <a:rPr lang="fr">
                <a:solidFill>
                  <a:srgbClr val="FFFFFF"/>
                </a:solidFill>
              </a:rPr>
              <a:t>,</a:t>
            </a:r>
            <a:endParaRPr>
              <a:solidFill>
                <a:srgbClr val="FFFFFF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1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1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17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17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Quelques sociétés sur Flutter</a:t>
            </a:r>
            <a:endParaRPr/>
          </a:p>
        </p:txBody>
      </p:sp>
      <p:pic>
        <p:nvPicPr>
          <p:cNvPr id="187" name="Google Shape;18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400" y="1785100"/>
            <a:ext cx="4385698" cy="188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2426" y="1937500"/>
            <a:ext cx="3075976" cy="2850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0600" y="3589825"/>
            <a:ext cx="5493975" cy="155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Application native</a:t>
            </a:r>
            <a:endParaRPr/>
          </a:p>
        </p:txBody>
      </p:sp>
      <p:pic>
        <p:nvPicPr>
          <p:cNvPr id="196" name="Google Shape;19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p24"/>
          <p:cNvCxnSpPr/>
          <p:nvPr/>
        </p:nvCxnSpPr>
        <p:spPr>
          <a:xfrm>
            <a:off x="3921950" y="1980150"/>
            <a:ext cx="37800" cy="311640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198" name="Google Shape;198;p24"/>
          <p:cNvSpPr/>
          <p:nvPr/>
        </p:nvSpPr>
        <p:spPr>
          <a:xfrm>
            <a:off x="4556375" y="2269050"/>
            <a:ext cx="1552200" cy="9615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</a:rPr>
              <a:t>Widgets OEM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199" name="Google Shape;199;p24"/>
          <p:cNvSpPr/>
          <p:nvPr/>
        </p:nvSpPr>
        <p:spPr>
          <a:xfrm>
            <a:off x="6857575" y="2269050"/>
            <a:ext cx="1552200" cy="4500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</a:rPr>
              <a:t>Canvas</a:t>
            </a:r>
            <a:endParaRPr sz="1200">
              <a:solidFill>
                <a:srgbClr val="FFFFFF"/>
              </a:solidFill>
            </a:endParaRPr>
          </a:p>
        </p:txBody>
      </p:sp>
      <p:sp>
        <p:nvSpPr>
          <p:cNvPr id="200" name="Google Shape;200;p24"/>
          <p:cNvSpPr txBox="1"/>
          <p:nvPr/>
        </p:nvSpPr>
        <p:spPr>
          <a:xfrm>
            <a:off x="1013525" y="1799750"/>
            <a:ext cx="2604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latin typeface="Roboto"/>
                <a:ea typeface="Roboto"/>
                <a:cs typeface="Roboto"/>
                <a:sym typeface="Roboto"/>
              </a:rPr>
              <a:t>Application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4"/>
          <p:cNvSpPr txBox="1"/>
          <p:nvPr/>
        </p:nvSpPr>
        <p:spPr>
          <a:xfrm>
            <a:off x="5096950" y="1799750"/>
            <a:ext cx="2604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 b="1">
                <a:latin typeface="Roboto"/>
                <a:ea typeface="Roboto"/>
                <a:cs typeface="Roboto"/>
                <a:sym typeface="Roboto"/>
              </a:rPr>
              <a:t>Plateforme</a:t>
            </a:r>
            <a:endParaRPr sz="1600" b="1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02" name="Google Shape;202;p24"/>
          <p:cNvGrpSpPr/>
          <p:nvPr/>
        </p:nvGrpSpPr>
        <p:grpSpPr>
          <a:xfrm>
            <a:off x="1445925" y="2269050"/>
            <a:ext cx="3037975" cy="2538600"/>
            <a:chOff x="1445925" y="2269050"/>
            <a:chExt cx="3037975" cy="2538600"/>
          </a:xfrm>
        </p:grpSpPr>
        <p:sp>
          <p:nvSpPr>
            <p:cNvPr id="203" name="Google Shape;203;p24"/>
            <p:cNvSpPr/>
            <p:nvPr/>
          </p:nvSpPr>
          <p:spPr>
            <a:xfrm>
              <a:off x="1445925" y="2269050"/>
              <a:ext cx="1913400" cy="2538600"/>
            </a:xfrm>
            <a:prstGeom prst="rect">
              <a:avLst/>
            </a:prstGeom>
            <a:solidFill>
              <a:srgbClr val="E0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Code natif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04" name="Google Shape;204;p24"/>
            <p:cNvSpPr/>
            <p:nvPr/>
          </p:nvSpPr>
          <p:spPr>
            <a:xfrm>
              <a:off x="3447100" y="2681100"/>
              <a:ext cx="10368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4"/>
            <p:cNvSpPr/>
            <p:nvPr/>
          </p:nvSpPr>
          <p:spPr>
            <a:xfrm>
              <a:off x="3422450" y="4148000"/>
              <a:ext cx="10368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6" name="Google Shape;206;p24"/>
          <p:cNvSpPr/>
          <p:nvPr/>
        </p:nvSpPr>
        <p:spPr>
          <a:xfrm>
            <a:off x="6182538" y="2687950"/>
            <a:ext cx="603900" cy="230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7" name="Google Shape;207;p24"/>
          <p:cNvGrpSpPr/>
          <p:nvPr/>
        </p:nvGrpSpPr>
        <p:grpSpPr>
          <a:xfrm>
            <a:off x="4580850" y="3699350"/>
            <a:ext cx="3828925" cy="1127700"/>
            <a:chOff x="4580850" y="3699350"/>
            <a:chExt cx="3828925" cy="1127700"/>
          </a:xfrm>
        </p:grpSpPr>
        <p:sp>
          <p:nvSpPr>
            <p:cNvPr id="208" name="Google Shape;208;p24"/>
            <p:cNvSpPr/>
            <p:nvPr/>
          </p:nvSpPr>
          <p:spPr>
            <a:xfrm>
              <a:off x="4580850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Caméra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09" name="Google Shape;209;p24"/>
            <p:cNvSpPr/>
            <p:nvPr/>
          </p:nvSpPr>
          <p:spPr>
            <a:xfrm>
              <a:off x="4580850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Audio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10" name="Google Shape;210;p24"/>
            <p:cNvSpPr/>
            <p:nvPr/>
          </p:nvSpPr>
          <p:spPr>
            <a:xfrm>
              <a:off x="4580850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Position GPS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6857575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Etc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6857575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Capteurs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13" name="Google Shape;213;p24"/>
            <p:cNvSpPr/>
            <p:nvPr/>
          </p:nvSpPr>
          <p:spPr>
            <a:xfrm>
              <a:off x="6857575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Bluetooth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14" name="Google Shape;214;p24"/>
            <p:cNvSpPr txBox="1"/>
            <p:nvPr/>
          </p:nvSpPr>
          <p:spPr>
            <a:xfrm rot="5400000">
              <a:off x="5972100" y="4063100"/>
              <a:ext cx="112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latin typeface="Roboto"/>
                  <a:ea typeface="Roboto"/>
                  <a:cs typeface="Roboto"/>
                  <a:sym typeface="Roboto"/>
                </a:rPr>
                <a:t>Services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15" name="Google Shape;215;p24"/>
          <p:cNvSpPr/>
          <p:nvPr/>
        </p:nvSpPr>
        <p:spPr>
          <a:xfrm>
            <a:off x="6857575" y="2835250"/>
            <a:ext cx="1552200" cy="4500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</a:rPr>
              <a:t>Evénements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WebView (Ionic, Cordova, ...)</a:t>
            </a:r>
            <a:endParaRPr/>
          </a:p>
        </p:txBody>
      </p:sp>
      <p:pic>
        <p:nvPicPr>
          <p:cNvPr id="221" name="Google Shape;2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5"/>
          <p:cNvSpPr/>
          <p:nvPr/>
        </p:nvSpPr>
        <p:spPr>
          <a:xfrm>
            <a:off x="683925" y="2269050"/>
            <a:ext cx="1075200" cy="25386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JavaScript, HTML, CSS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23" name="Google Shape;223;p25"/>
          <p:cNvGrpSpPr/>
          <p:nvPr/>
        </p:nvGrpSpPr>
        <p:grpSpPr>
          <a:xfrm>
            <a:off x="1013525" y="1799750"/>
            <a:ext cx="2946225" cy="3296800"/>
            <a:chOff x="1013525" y="1799750"/>
            <a:chExt cx="2946225" cy="3296800"/>
          </a:xfrm>
        </p:grpSpPr>
        <p:cxnSp>
          <p:nvCxnSpPr>
            <p:cNvPr id="224" name="Google Shape;224;p25"/>
            <p:cNvCxnSpPr/>
            <p:nvPr/>
          </p:nvCxnSpPr>
          <p:spPr>
            <a:xfrm>
              <a:off x="3921950" y="1980150"/>
              <a:ext cx="37800" cy="31164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25" name="Google Shape;225;p25"/>
            <p:cNvSpPr txBox="1"/>
            <p:nvPr/>
          </p:nvSpPr>
          <p:spPr>
            <a:xfrm>
              <a:off x="1013525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Application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226" name="Google Shape;226;p25"/>
          <p:cNvSpPr/>
          <p:nvPr/>
        </p:nvSpPr>
        <p:spPr>
          <a:xfrm>
            <a:off x="1835325" y="2604900"/>
            <a:ext cx="2648700" cy="2304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43434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7" name="Google Shape;227;p25"/>
          <p:cNvGrpSpPr/>
          <p:nvPr/>
        </p:nvGrpSpPr>
        <p:grpSpPr>
          <a:xfrm>
            <a:off x="1835325" y="3752150"/>
            <a:ext cx="2700125" cy="933000"/>
            <a:chOff x="1835325" y="3752150"/>
            <a:chExt cx="2700125" cy="933000"/>
          </a:xfrm>
        </p:grpSpPr>
        <p:sp>
          <p:nvSpPr>
            <p:cNvPr id="228" name="Google Shape;228;p25"/>
            <p:cNvSpPr/>
            <p:nvPr/>
          </p:nvSpPr>
          <p:spPr>
            <a:xfrm>
              <a:off x="3498650" y="4148000"/>
              <a:ext cx="10368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5"/>
            <p:cNvSpPr/>
            <p:nvPr/>
          </p:nvSpPr>
          <p:spPr>
            <a:xfrm rot="-5400000">
              <a:off x="2640425" y="3886700"/>
              <a:ext cx="933000" cy="6639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Bridge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30" name="Google Shape;230;p25"/>
            <p:cNvSpPr/>
            <p:nvPr/>
          </p:nvSpPr>
          <p:spPr>
            <a:xfrm>
              <a:off x="1835325" y="4148000"/>
              <a:ext cx="8640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1" name="Google Shape;231;p25"/>
          <p:cNvSpPr/>
          <p:nvPr/>
        </p:nvSpPr>
        <p:spPr>
          <a:xfrm>
            <a:off x="4556375" y="2269050"/>
            <a:ext cx="1552200" cy="961500"/>
          </a:xfrm>
          <a:prstGeom prst="rect">
            <a:avLst/>
          </a:prstGeom>
          <a:solidFill>
            <a:srgbClr val="674EA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FFFFFF"/>
                </a:solidFill>
              </a:rPr>
              <a:t>WebView</a:t>
            </a:r>
            <a:endParaRPr sz="1200">
              <a:solidFill>
                <a:srgbClr val="FFFFFF"/>
              </a:solidFill>
            </a:endParaRPr>
          </a:p>
        </p:txBody>
      </p:sp>
      <p:grpSp>
        <p:nvGrpSpPr>
          <p:cNvPr id="232" name="Google Shape;232;p25"/>
          <p:cNvGrpSpPr/>
          <p:nvPr/>
        </p:nvGrpSpPr>
        <p:grpSpPr>
          <a:xfrm>
            <a:off x="4580850" y="1799750"/>
            <a:ext cx="3828925" cy="3027300"/>
            <a:chOff x="4580850" y="1799750"/>
            <a:chExt cx="3828925" cy="3027300"/>
          </a:xfrm>
        </p:grpSpPr>
        <p:sp>
          <p:nvSpPr>
            <p:cNvPr id="233" name="Google Shape;233;p25"/>
            <p:cNvSpPr/>
            <p:nvPr/>
          </p:nvSpPr>
          <p:spPr>
            <a:xfrm>
              <a:off x="4580850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Caméra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4" name="Google Shape;234;p25"/>
            <p:cNvSpPr/>
            <p:nvPr/>
          </p:nvSpPr>
          <p:spPr>
            <a:xfrm>
              <a:off x="4580850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Audio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5" name="Google Shape;235;p25"/>
            <p:cNvSpPr/>
            <p:nvPr/>
          </p:nvSpPr>
          <p:spPr>
            <a:xfrm>
              <a:off x="4580850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Position GPS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6" name="Google Shape;236;p25"/>
            <p:cNvSpPr/>
            <p:nvPr/>
          </p:nvSpPr>
          <p:spPr>
            <a:xfrm>
              <a:off x="6857575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Etc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7" name="Google Shape;237;p25"/>
            <p:cNvSpPr/>
            <p:nvPr/>
          </p:nvSpPr>
          <p:spPr>
            <a:xfrm>
              <a:off x="6857575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Capteurs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8" name="Google Shape;238;p25"/>
            <p:cNvSpPr/>
            <p:nvPr/>
          </p:nvSpPr>
          <p:spPr>
            <a:xfrm>
              <a:off x="6857575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Bluetooth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39" name="Google Shape;239;p25"/>
            <p:cNvSpPr/>
            <p:nvPr/>
          </p:nvSpPr>
          <p:spPr>
            <a:xfrm>
              <a:off x="6857575" y="22690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Canvas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40" name="Google Shape;240;p25"/>
            <p:cNvSpPr txBox="1"/>
            <p:nvPr/>
          </p:nvSpPr>
          <p:spPr>
            <a:xfrm>
              <a:off x="5096950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Plateforme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1" name="Google Shape;241;p25"/>
            <p:cNvSpPr/>
            <p:nvPr/>
          </p:nvSpPr>
          <p:spPr>
            <a:xfrm>
              <a:off x="6182538" y="2687950"/>
              <a:ext cx="6039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5"/>
            <p:cNvSpPr txBox="1"/>
            <p:nvPr/>
          </p:nvSpPr>
          <p:spPr>
            <a:xfrm rot="5400000">
              <a:off x="5972100" y="4063100"/>
              <a:ext cx="112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latin typeface="Roboto"/>
                  <a:ea typeface="Roboto"/>
                  <a:cs typeface="Roboto"/>
                  <a:sym typeface="Roboto"/>
                </a:rPr>
                <a:t>Services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43" name="Google Shape;243;p25"/>
            <p:cNvSpPr/>
            <p:nvPr/>
          </p:nvSpPr>
          <p:spPr>
            <a:xfrm>
              <a:off x="6857575" y="28352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Evénements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React Native</a:t>
            </a:r>
            <a:endParaRPr/>
          </a:p>
        </p:txBody>
      </p:sp>
      <p:pic>
        <p:nvPicPr>
          <p:cNvPr id="249" name="Google Shape;2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6"/>
          <p:cNvSpPr/>
          <p:nvPr/>
        </p:nvSpPr>
        <p:spPr>
          <a:xfrm>
            <a:off x="683925" y="2269050"/>
            <a:ext cx="1075200" cy="2538600"/>
          </a:xfrm>
          <a:prstGeom prst="rect">
            <a:avLst/>
          </a:prstGeom>
          <a:solidFill>
            <a:srgbClr val="E066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FFFFFF"/>
                </a:solidFill>
              </a:rPr>
              <a:t>JavaScript, HTML, CSS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251" name="Google Shape;251;p26"/>
          <p:cNvGrpSpPr/>
          <p:nvPr/>
        </p:nvGrpSpPr>
        <p:grpSpPr>
          <a:xfrm>
            <a:off x="1883975" y="2368250"/>
            <a:ext cx="2651475" cy="2316900"/>
            <a:chOff x="1883975" y="2368250"/>
            <a:chExt cx="2651475" cy="2316900"/>
          </a:xfrm>
        </p:grpSpPr>
        <p:sp>
          <p:nvSpPr>
            <p:cNvPr id="252" name="Google Shape;252;p26"/>
            <p:cNvSpPr/>
            <p:nvPr/>
          </p:nvSpPr>
          <p:spPr>
            <a:xfrm>
              <a:off x="3447225" y="2604900"/>
              <a:ext cx="10368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3498650" y="4148000"/>
              <a:ext cx="10368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6"/>
            <p:cNvSpPr/>
            <p:nvPr/>
          </p:nvSpPr>
          <p:spPr>
            <a:xfrm rot="-5400000">
              <a:off x="1948475" y="3194750"/>
              <a:ext cx="2316900" cy="6639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Bridge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1883975" y="3423150"/>
              <a:ext cx="8640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26"/>
          <p:cNvGrpSpPr/>
          <p:nvPr/>
        </p:nvGrpSpPr>
        <p:grpSpPr>
          <a:xfrm>
            <a:off x="1013525" y="1799750"/>
            <a:ext cx="7396250" cy="3296800"/>
            <a:chOff x="1013525" y="1799750"/>
            <a:chExt cx="7396250" cy="3296800"/>
          </a:xfrm>
        </p:grpSpPr>
        <p:cxnSp>
          <p:nvCxnSpPr>
            <p:cNvPr id="257" name="Google Shape;257;p26"/>
            <p:cNvCxnSpPr/>
            <p:nvPr/>
          </p:nvCxnSpPr>
          <p:spPr>
            <a:xfrm>
              <a:off x="3921950" y="1980150"/>
              <a:ext cx="37800" cy="3116400"/>
            </a:xfrm>
            <a:prstGeom prst="straightConnector1">
              <a:avLst/>
            </a:prstGeom>
            <a:noFill/>
            <a:ln w="38100" cap="flat" cmpd="sng">
              <a:solidFill>
                <a:schemeClr val="dk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58" name="Google Shape;258;p26"/>
            <p:cNvSpPr/>
            <p:nvPr/>
          </p:nvSpPr>
          <p:spPr>
            <a:xfrm>
              <a:off x="4580850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Caméra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4556375" y="2269050"/>
              <a:ext cx="1552200" cy="9615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Widgets OEM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4580850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Audio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4580850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Position GPS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6857575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Etc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6857575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Capteurs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6857575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Bluetooth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6857575" y="22690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Canvas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66" name="Google Shape;266;p26"/>
            <p:cNvSpPr txBox="1"/>
            <p:nvPr/>
          </p:nvSpPr>
          <p:spPr>
            <a:xfrm>
              <a:off x="1013525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Application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7" name="Google Shape;267;p26"/>
            <p:cNvSpPr txBox="1"/>
            <p:nvPr/>
          </p:nvSpPr>
          <p:spPr>
            <a:xfrm>
              <a:off x="5096950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Plateforme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6182538" y="2687950"/>
              <a:ext cx="6039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6"/>
            <p:cNvSpPr txBox="1"/>
            <p:nvPr/>
          </p:nvSpPr>
          <p:spPr>
            <a:xfrm rot="5400000">
              <a:off x="5972100" y="4063100"/>
              <a:ext cx="112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latin typeface="Roboto"/>
                  <a:ea typeface="Roboto"/>
                  <a:cs typeface="Roboto"/>
                  <a:sym typeface="Roboto"/>
                </a:rPr>
                <a:t>Services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6857575" y="28352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Evénements</a:t>
              </a:r>
              <a:endParaRPr sz="1200"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Flutter</a:t>
            </a:r>
            <a:endParaRPr/>
          </a:p>
        </p:txBody>
      </p:sp>
      <p:pic>
        <p:nvPicPr>
          <p:cNvPr id="276" name="Google Shape;2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Google Shape;277;p27"/>
          <p:cNvGrpSpPr/>
          <p:nvPr/>
        </p:nvGrpSpPr>
        <p:grpSpPr>
          <a:xfrm>
            <a:off x="1013525" y="1799750"/>
            <a:ext cx="7396250" cy="3296800"/>
            <a:chOff x="1013525" y="1799750"/>
            <a:chExt cx="7396250" cy="3296800"/>
          </a:xfrm>
        </p:grpSpPr>
        <p:cxnSp>
          <p:nvCxnSpPr>
            <p:cNvPr id="278" name="Google Shape;278;p27"/>
            <p:cNvCxnSpPr/>
            <p:nvPr/>
          </p:nvCxnSpPr>
          <p:spPr>
            <a:xfrm>
              <a:off x="3921950" y="1980150"/>
              <a:ext cx="37800" cy="3116400"/>
            </a:xfrm>
            <a:prstGeom prst="straightConnector1">
              <a:avLst/>
            </a:prstGeom>
            <a:noFill/>
            <a:ln w="38100" cap="flat" cmpd="sng">
              <a:solidFill>
                <a:srgbClr val="424242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279" name="Google Shape;279;p27"/>
            <p:cNvSpPr/>
            <p:nvPr/>
          </p:nvSpPr>
          <p:spPr>
            <a:xfrm>
              <a:off x="4580850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Caméra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0" name="Google Shape;280;p27"/>
            <p:cNvSpPr/>
            <p:nvPr/>
          </p:nvSpPr>
          <p:spPr>
            <a:xfrm>
              <a:off x="6857575" y="28352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Evénements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4580850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Audio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4580850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Position GPS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3" name="Google Shape;283;p27"/>
            <p:cNvSpPr/>
            <p:nvPr/>
          </p:nvSpPr>
          <p:spPr>
            <a:xfrm>
              <a:off x="6857575" y="4480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Etc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4" name="Google Shape;284;p27"/>
            <p:cNvSpPr/>
            <p:nvPr/>
          </p:nvSpPr>
          <p:spPr>
            <a:xfrm>
              <a:off x="6857575" y="4099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Capteurs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5" name="Google Shape;285;p27"/>
            <p:cNvSpPr/>
            <p:nvPr/>
          </p:nvSpPr>
          <p:spPr>
            <a:xfrm>
              <a:off x="6857575" y="3718850"/>
              <a:ext cx="1552200" cy="3267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Bluetooth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6" name="Google Shape;286;p27"/>
            <p:cNvSpPr/>
            <p:nvPr/>
          </p:nvSpPr>
          <p:spPr>
            <a:xfrm>
              <a:off x="6857575" y="2269050"/>
              <a:ext cx="1552200" cy="450000"/>
            </a:xfrm>
            <a:prstGeom prst="rect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200">
                  <a:solidFill>
                    <a:srgbClr val="FFFFFF"/>
                  </a:solidFill>
                </a:rPr>
                <a:t>Canvas</a:t>
              </a:r>
              <a:endParaRPr sz="1200">
                <a:solidFill>
                  <a:srgbClr val="FFFFFF"/>
                </a:solidFill>
              </a:endParaRPr>
            </a:p>
          </p:txBody>
        </p:sp>
        <p:sp>
          <p:nvSpPr>
            <p:cNvPr id="287" name="Google Shape;287;p27"/>
            <p:cNvSpPr txBox="1"/>
            <p:nvPr/>
          </p:nvSpPr>
          <p:spPr>
            <a:xfrm>
              <a:off x="1013525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Application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8" name="Google Shape;288;p27"/>
            <p:cNvSpPr txBox="1"/>
            <p:nvPr/>
          </p:nvSpPr>
          <p:spPr>
            <a:xfrm>
              <a:off x="5096950" y="1799750"/>
              <a:ext cx="26049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600" b="1">
                  <a:latin typeface="Roboto"/>
                  <a:ea typeface="Roboto"/>
                  <a:cs typeface="Roboto"/>
                  <a:sym typeface="Roboto"/>
                </a:rPr>
                <a:t>Plateforme</a:t>
              </a:r>
              <a:endParaRPr sz="1600"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289" name="Google Shape;289;p27"/>
            <p:cNvSpPr txBox="1"/>
            <p:nvPr/>
          </p:nvSpPr>
          <p:spPr>
            <a:xfrm rot="5400000">
              <a:off x="5972100" y="4063100"/>
              <a:ext cx="1127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b="1">
                  <a:latin typeface="Roboto"/>
                  <a:ea typeface="Roboto"/>
                  <a:cs typeface="Roboto"/>
                  <a:sym typeface="Roboto"/>
                </a:rPr>
                <a:t>Services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290" name="Google Shape;290;p27"/>
          <p:cNvGrpSpPr/>
          <p:nvPr/>
        </p:nvGrpSpPr>
        <p:grpSpPr>
          <a:xfrm>
            <a:off x="587275" y="2269050"/>
            <a:ext cx="6199111" cy="2538600"/>
            <a:chOff x="587275" y="2269050"/>
            <a:chExt cx="6199111" cy="2538600"/>
          </a:xfrm>
        </p:grpSpPr>
        <p:sp>
          <p:nvSpPr>
            <p:cNvPr id="291" name="Google Shape;291;p27"/>
            <p:cNvSpPr/>
            <p:nvPr/>
          </p:nvSpPr>
          <p:spPr>
            <a:xfrm>
              <a:off x="587275" y="2269050"/>
              <a:ext cx="1335300" cy="2538600"/>
            </a:xfrm>
            <a:prstGeom prst="rect">
              <a:avLst/>
            </a:prstGeom>
            <a:solidFill>
              <a:srgbClr val="E06666"/>
            </a:solidFill>
            <a:ln w="9525" cap="flat" cmpd="sng">
              <a:solidFill>
                <a:srgbClr val="A61C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Code Native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2" name="Google Shape;292;p27"/>
            <p:cNvSpPr/>
            <p:nvPr/>
          </p:nvSpPr>
          <p:spPr>
            <a:xfrm>
              <a:off x="3249075" y="4148000"/>
              <a:ext cx="12864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7"/>
            <p:cNvSpPr/>
            <p:nvPr/>
          </p:nvSpPr>
          <p:spPr>
            <a:xfrm>
              <a:off x="3249086" y="2687950"/>
              <a:ext cx="3537300" cy="230400"/>
            </a:xfrm>
            <a:prstGeom prst="leftRightArrow">
              <a:avLst>
                <a:gd name="adj1" fmla="val 50000"/>
                <a:gd name="adj2" fmla="val 50000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7"/>
            <p:cNvSpPr/>
            <p:nvPr/>
          </p:nvSpPr>
          <p:spPr>
            <a:xfrm>
              <a:off x="1850725" y="3826850"/>
              <a:ext cx="1286400" cy="849000"/>
            </a:xfrm>
            <a:prstGeom prst="rect">
              <a:avLst/>
            </a:prstGeom>
            <a:solidFill>
              <a:srgbClr val="CC4125"/>
            </a:solidFill>
            <a:ln w="9525" cap="flat" cmpd="sng">
              <a:solidFill>
                <a:srgbClr val="A61C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Platform</a:t>
              </a:r>
              <a:endParaRPr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Channels</a:t>
              </a:r>
              <a:endParaRPr>
                <a:solidFill>
                  <a:srgbClr val="FFFFFF"/>
                </a:solidFill>
              </a:endParaRPr>
            </a:p>
          </p:txBody>
        </p:sp>
        <p:sp>
          <p:nvSpPr>
            <p:cNvPr id="295" name="Google Shape;295;p27"/>
            <p:cNvSpPr/>
            <p:nvPr/>
          </p:nvSpPr>
          <p:spPr>
            <a:xfrm>
              <a:off x="1850725" y="2447975"/>
              <a:ext cx="1286400" cy="849000"/>
            </a:xfrm>
            <a:prstGeom prst="rect">
              <a:avLst/>
            </a:prstGeom>
            <a:solidFill>
              <a:srgbClr val="CC4125"/>
            </a:solidFill>
            <a:ln w="9525" cap="flat" cmpd="sng">
              <a:solidFill>
                <a:srgbClr val="A61C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Widgets,</a:t>
              </a:r>
              <a:endParaRPr>
                <a:solidFill>
                  <a:srgbClr val="FFFFFF"/>
                </a:solidFill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>
                  <a:solidFill>
                    <a:srgbClr val="FFFFFF"/>
                  </a:solidFill>
                </a:rPr>
                <a:t>Rendu</a:t>
              </a:r>
              <a:endParaRPr>
                <a:solidFill>
                  <a:srgbClr val="FFFFFF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8"/>
          <p:cNvSpPr txBox="1">
            <a:spLocks noGrp="1"/>
          </p:cNvSpPr>
          <p:nvPr>
            <p:ph type="title"/>
          </p:nvPr>
        </p:nvSpPr>
        <p:spPr>
          <a:xfrm>
            <a:off x="120000" y="497000"/>
            <a:ext cx="8904000" cy="7686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Architecture</a:t>
            </a:r>
            <a:endParaRPr sz="4000"/>
          </a:p>
        </p:txBody>
      </p:sp>
      <p:pic>
        <p:nvPicPr>
          <p:cNvPr id="301" name="Google Shape;30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1400" y="344600"/>
            <a:ext cx="5048123" cy="414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925" y="2739550"/>
            <a:ext cx="4388523" cy="204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29"/>
          <p:cNvSpPr txBox="1">
            <a:spLocks noGrp="1"/>
          </p:cNvSpPr>
          <p:nvPr>
            <p:ph type="title"/>
          </p:nvPr>
        </p:nvSpPr>
        <p:spPr>
          <a:xfrm>
            <a:off x="630325" y="501600"/>
            <a:ext cx="8513700" cy="1012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chemeClr val="dk1"/>
                </a:solidFill>
              </a:rPr>
              <a:t>Les Widgets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310" name="Google Shape;310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2825" y="1514400"/>
            <a:ext cx="5701172" cy="362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29"/>
          <p:cNvSpPr txBox="1"/>
          <p:nvPr/>
        </p:nvSpPr>
        <p:spPr>
          <a:xfrm>
            <a:off x="425825" y="1741225"/>
            <a:ext cx="2898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5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“Tout est Widget”</a:t>
            </a:r>
            <a:endParaRPr sz="35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29"/>
          <p:cNvSpPr txBox="1"/>
          <p:nvPr/>
        </p:nvSpPr>
        <p:spPr>
          <a:xfrm>
            <a:off x="465400" y="3380350"/>
            <a:ext cx="29775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1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“Composition  au lieu de l'héritage”</a:t>
            </a:r>
            <a:endParaRPr sz="31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0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Les Widgets</a:t>
            </a:r>
            <a:endParaRPr/>
          </a:p>
        </p:txBody>
      </p:sp>
      <p:sp>
        <p:nvSpPr>
          <p:cNvPr id="318" name="Google Shape;318;p30"/>
          <p:cNvSpPr txBox="1">
            <a:spLocks noGrp="1"/>
          </p:cNvSpPr>
          <p:nvPr>
            <p:ph type="body" idx="1"/>
          </p:nvPr>
        </p:nvSpPr>
        <p:spPr>
          <a:xfrm>
            <a:off x="321950" y="1842875"/>
            <a:ext cx="5674200" cy="287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Caractéristiques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fr" dirty="0"/>
              <a:t>Affichages, Thèmes, Positionnements, Animations, etc.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 dirty="0"/>
              <a:t>Ils ne font que ce qu’ils doivent faire (ex: </a:t>
            </a:r>
            <a:r>
              <a:rPr lang="fr" b="1" dirty="0" err="1"/>
              <a:t>Text</a:t>
            </a:r>
            <a:r>
              <a:rPr lang="fr" dirty="0"/>
              <a:t> n’affiche du </a:t>
            </a:r>
            <a:r>
              <a:rPr lang="fr" dirty="0" err="1"/>
              <a:t>text</a:t>
            </a:r>
            <a:r>
              <a:rPr lang="fr" dirty="0"/>
              <a:t> pas de </a:t>
            </a:r>
            <a:r>
              <a:rPr lang="fr" dirty="0" err="1"/>
              <a:t>padding</a:t>
            </a:r>
            <a:r>
              <a:rPr lang="fr" dirty="0"/>
              <a:t>, </a:t>
            </a:r>
            <a:r>
              <a:rPr lang="fr" b="1" dirty="0" err="1"/>
              <a:t>Padding</a:t>
            </a:r>
            <a:r>
              <a:rPr lang="fr" dirty="0"/>
              <a:t> fait du </a:t>
            </a:r>
            <a:r>
              <a:rPr lang="fr" dirty="0" err="1"/>
              <a:t>padding</a:t>
            </a:r>
            <a:r>
              <a:rPr lang="fr" dirty="0"/>
              <a:t>),</a:t>
            </a:r>
            <a:endParaRPr dirty="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 dirty="0"/>
              <a:t>UI </a:t>
            </a:r>
            <a:r>
              <a:rPr lang="fr" dirty="0" err="1"/>
              <a:t>is</a:t>
            </a:r>
            <a:r>
              <a:rPr lang="fr" dirty="0"/>
              <a:t> Code (tout est dans le code), </a:t>
            </a: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pic>
        <p:nvPicPr>
          <p:cNvPr id="319" name="Google Shape;31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78974" y="586325"/>
            <a:ext cx="2268376" cy="440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30"/>
          <p:cNvSpPr txBox="1"/>
          <p:nvPr/>
        </p:nvSpPr>
        <p:spPr>
          <a:xfrm>
            <a:off x="3345000" y="4717250"/>
            <a:ext cx="33816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https://flutter.dev/docs/development/ui/widgets</a:t>
            </a:r>
            <a:r>
              <a:rPr lang="fr" sz="1100">
                <a:latin typeface="Roboto"/>
                <a:ea typeface="Roboto"/>
                <a:cs typeface="Roboto"/>
                <a:sym typeface="Roboto"/>
              </a:rPr>
              <a:t> 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1"/>
          <p:cNvSpPr/>
          <p:nvPr/>
        </p:nvSpPr>
        <p:spPr>
          <a:xfrm>
            <a:off x="5709575" y="2831300"/>
            <a:ext cx="3353100" cy="209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1"/>
          <p:cNvSpPr/>
          <p:nvPr/>
        </p:nvSpPr>
        <p:spPr>
          <a:xfrm>
            <a:off x="147200" y="1948300"/>
            <a:ext cx="5403300" cy="209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3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Catégories de Widgets</a:t>
            </a:r>
            <a:endParaRPr/>
          </a:p>
        </p:txBody>
      </p:sp>
      <p:pic>
        <p:nvPicPr>
          <p:cNvPr id="329" name="Google Shape;32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1"/>
          <p:cNvSpPr txBox="1"/>
          <p:nvPr/>
        </p:nvSpPr>
        <p:spPr>
          <a:xfrm>
            <a:off x="2595425" y="4811975"/>
            <a:ext cx="416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1" name="Google Shape;331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2039825"/>
            <a:ext cx="1548000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3175" y="2038800"/>
            <a:ext cx="1547999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91375" y="2038800"/>
            <a:ext cx="1548000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19975" y="2933450"/>
            <a:ext cx="1475999" cy="190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93349" y="2925050"/>
            <a:ext cx="1475999" cy="190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550791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>
            <a:off x="630325" y="268400"/>
            <a:ext cx="6701400" cy="56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rgbClr val="000000"/>
                </a:solidFill>
              </a:rPr>
              <a:t>Qui suis-je ?</a:t>
            </a:r>
            <a:endParaRPr sz="3000">
              <a:solidFill>
                <a:srgbClr val="000000"/>
              </a:solidFill>
            </a:endParaRPr>
          </a:p>
        </p:txBody>
      </p:sp>
      <p:pic>
        <p:nvPicPr>
          <p:cNvPr id="76" name="Google Shape;7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7" name="Google Shape;77;p14"/>
          <p:cNvGrpSpPr/>
          <p:nvPr/>
        </p:nvGrpSpPr>
        <p:grpSpPr>
          <a:xfrm>
            <a:off x="2159700" y="1136675"/>
            <a:ext cx="4814225" cy="1772875"/>
            <a:chOff x="2159700" y="1136675"/>
            <a:chExt cx="4814225" cy="1772875"/>
          </a:xfrm>
        </p:grpSpPr>
        <p:sp>
          <p:nvSpPr>
            <p:cNvPr id="78" name="Google Shape;78;p14"/>
            <p:cNvSpPr/>
            <p:nvPr/>
          </p:nvSpPr>
          <p:spPr>
            <a:xfrm>
              <a:off x="2159700" y="1136675"/>
              <a:ext cx="4793100" cy="1734000"/>
            </a:xfrm>
            <a:prstGeom prst="rect">
              <a:avLst/>
            </a:prstGeom>
            <a:solidFill>
              <a:srgbClr val="4285F4">
                <a:alpha val="35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4"/>
            <p:cNvSpPr txBox="1"/>
            <p:nvPr/>
          </p:nvSpPr>
          <p:spPr>
            <a:xfrm>
              <a:off x="4245725" y="1296875"/>
              <a:ext cx="2728200" cy="507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21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Sidaty M. Koureichy</a:t>
              </a:r>
              <a:endParaRPr sz="21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0" name="Google Shape;80;p1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326075" y="1382975"/>
              <a:ext cx="1671274" cy="1348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1" name="Google Shape;81;p14"/>
            <p:cNvSpPr txBox="1"/>
            <p:nvPr/>
          </p:nvSpPr>
          <p:spPr>
            <a:xfrm>
              <a:off x="4245725" y="2032350"/>
              <a:ext cx="2669100" cy="877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Architecte SI,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Développeur Full Stack,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5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Entrepreneur,</a:t>
              </a:r>
              <a:endParaRPr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82" name="Google Shape;82;p14"/>
          <p:cNvSpPr txBox="1"/>
          <p:nvPr/>
        </p:nvSpPr>
        <p:spPr>
          <a:xfrm>
            <a:off x="2683225" y="4235850"/>
            <a:ext cx="181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+ 223 76 29 91 23</a:t>
            </a:r>
            <a:endParaRPr sz="13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3" name="Google Shape;83;p14"/>
          <p:cNvGrpSpPr/>
          <p:nvPr/>
        </p:nvGrpSpPr>
        <p:grpSpPr>
          <a:xfrm>
            <a:off x="2175450" y="2994100"/>
            <a:ext cx="2343000" cy="1734000"/>
            <a:chOff x="2175450" y="2994100"/>
            <a:chExt cx="2343000" cy="1734000"/>
          </a:xfrm>
        </p:grpSpPr>
        <p:sp>
          <p:nvSpPr>
            <p:cNvPr id="84" name="Google Shape;84;p14"/>
            <p:cNvSpPr/>
            <p:nvPr/>
          </p:nvSpPr>
          <p:spPr>
            <a:xfrm>
              <a:off x="2175450" y="2994100"/>
              <a:ext cx="2343000" cy="1734000"/>
            </a:xfrm>
            <a:prstGeom prst="rect">
              <a:avLst/>
            </a:prstGeom>
            <a:solidFill>
              <a:srgbClr val="4285F4">
                <a:alpha val="35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85" name="Google Shape;85;p1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266574" y="3120525"/>
              <a:ext cx="423575" cy="3533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6" name="Google Shape;86;p14"/>
            <p:cNvSpPr txBox="1"/>
            <p:nvPr/>
          </p:nvSpPr>
          <p:spPr>
            <a:xfrm>
              <a:off x="2699200" y="3022550"/>
              <a:ext cx="1819200" cy="58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sidaty.koureichy@</a:t>
              </a:r>
              <a:endPara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loga-engineering.com</a:t>
              </a:r>
              <a:endPara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7" name="Google Shape;87;p1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266574" y="3649300"/>
              <a:ext cx="395425" cy="3954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8" name="Google Shape;88;p14"/>
            <p:cNvSpPr txBox="1"/>
            <p:nvPr/>
          </p:nvSpPr>
          <p:spPr>
            <a:xfrm>
              <a:off x="2683225" y="3702450"/>
              <a:ext cx="18192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" sz="1300" b="1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Sidaty</a:t>
              </a:r>
              <a:endParaRPr sz="13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pic>
          <p:nvPicPr>
            <p:cNvPr id="89" name="Google Shape;89;p14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266575" y="4220173"/>
              <a:ext cx="395425" cy="3954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oogle Shape;90;p14"/>
          <p:cNvGrpSpPr/>
          <p:nvPr/>
        </p:nvGrpSpPr>
        <p:grpSpPr>
          <a:xfrm>
            <a:off x="4647900" y="2994100"/>
            <a:ext cx="2304900" cy="1734000"/>
            <a:chOff x="4647900" y="2994100"/>
            <a:chExt cx="2304900" cy="1734000"/>
          </a:xfrm>
        </p:grpSpPr>
        <p:sp>
          <p:nvSpPr>
            <p:cNvPr id="91" name="Google Shape;91;p14"/>
            <p:cNvSpPr/>
            <p:nvPr/>
          </p:nvSpPr>
          <p:spPr>
            <a:xfrm>
              <a:off x="4647900" y="2994100"/>
              <a:ext cx="2304900" cy="1734000"/>
            </a:xfrm>
            <a:prstGeom prst="rect">
              <a:avLst/>
            </a:prstGeom>
            <a:solidFill>
              <a:srgbClr val="4285F4">
                <a:alpha val="356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92" name="Google Shape;92;p14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725976" y="3142050"/>
              <a:ext cx="275432" cy="29361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3" name="Google Shape;93;p14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5148509" y="3218250"/>
              <a:ext cx="275432" cy="277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4" name="Google Shape;94;p14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4725975" y="3706050"/>
              <a:ext cx="334777" cy="3374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5573168" y="3202448"/>
              <a:ext cx="275433" cy="277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4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6005504" y="3201077"/>
              <a:ext cx="275432" cy="277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Google Shape;97;p14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5032938" y="3706051"/>
              <a:ext cx="473742" cy="3374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" name="Google Shape;98;p14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5988209" y="3755753"/>
              <a:ext cx="334778" cy="2296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" name="Google Shape;99;p1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5574043" y="4249250"/>
              <a:ext cx="275432" cy="27765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688659" y="4249250"/>
              <a:ext cx="312749" cy="2693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" name="Google Shape;101;p14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5085358" y="4190507"/>
              <a:ext cx="365826" cy="368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14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5888642" y="4256025"/>
              <a:ext cx="535284" cy="3333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5571750" y="3713225"/>
              <a:ext cx="312749" cy="315278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26" name="Picture 2" descr="Go (programming language) - Wikipedia">
            <a:extLst>
              <a:ext uri="{FF2B5EF4-FFF2-40B4-BE49-F238E27FC236}">
                <a16:creationId xmlns:a16="http://schemas.microsoft.com/office/drawing/2014/main" id="{B66508FA-31A3-616C-9330-B5111D3BD6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391" y="3235668"/>
            <a:ext cx="537617" cy="202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ostgreSQL — Wikipédia">
            <a:extLst>
              <a:ext uri="{FF2B5EF4-FFF2-40B4-BE49-F238E27FC236}">
                <a16:creationId xmlns:a16="http://schemas.microsoft.com/office/drawing/2014/main" id="{8B6601DF-B03A-7464-502B-182035A14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931" y="3807687"/>
            <a:ext cx="247925" cy="25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E582F23-4B54-C2A7-4FAE-7072A9C831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0952" y="4329178"/>
            <a:ext cx="537999" cy="17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2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Widgets (Code)</a:t>
            </a:r>
            <a:endParaRPr/>
          </a:p>
        </p:txBody>
      </p:sp>
      <p:pic>
        <p:nvPicPr>
          <p:cNvPr id="341" name="Google Shape;34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2"/>
          <p:cNvSpPr txBox="1"/>
          <p:nvPr/>
        </p:nvSpPr>
        <p:spPr>
          <a:xfrm>
            <a:off x="2595425" y="4811975"/>
            <a:ext cx="416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43" name="Google Shape;34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31425" y="1832000"/>
            <a:ext cx="3250625" cy="314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8000" y="662400"/>
            <a:ext cx="2268000" cy="440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3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StatelessWidget et StatefulWidget</a:t>
            </a:r>
            <a:endParaRPr/>
          </a:p>
        </p:txBody>
      </p:sp>
      <p:pic>
        <p:nvPicPr>
          <p:cNvPr id="350" name="Google Shape;35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5400" y="1854000"/>
            <a:ext cx="2563200" cy="313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22176" y="1852800"/>
            <a:ext cx="2564301" cy="313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StatelessWidget</a:t>
            </a:r>
            <a:endParaRPr/>
          </a:p>
        </p:txBody>
      </p:sp>
      <p:pic>
        <p:nvPicPr>
          <p:cNvPr id="358" name="Google Shape;3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075" y="1896325"/>
            <a:ext cx="5930150" cy="295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StatefulWidget</a:t>
            </a:r>
            <a:endParaRPr/>
          </a:p>
        </p:txBody>
      </p:sp>
      <p:pic>
        <p:nvPicPr>
          <p:cNvPr id="365" name="Google Shape;36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29500" y="1835725"/>
            <a:ext cx="4562951" cy="320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6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trois arbres de Flutter</a:t>
            </a:r>
            <a:endParaRPr/>
          </a:p>
        </p:txBody>
      </p:sp>
      <p:pic>
        <p:nvPicPr>
          <p:cNvPr id="372" name="Google Shape;37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" y="1872000"/>
            <a:ext cx="2469601" cy="313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29958" y="1872000"/>
            <a:ext cx="2469599" cy="313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6300" y="1872000"/>
            <a:ext cx="2470176" cy="3140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Les annonces de Flutter 3.3</a:t>
            </a:r>
            <a:endParaRPr dirty="0"/>
          </a:p>
        </p:txBody>
      </p:sp>
      <p:pic>
        <p:nvPicPr>
          <p:cNvPr id="381" name="Google Shape;38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250" y="1754075"/>
            <a:ext cx="1788348" cy="3332274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37"/>
          <p:cNvSpPr/>
          <p:nvPr/>
        </p:nvSpPr>
        <p:spPr>
          <a:xfrm>
            <a:off x="1091050" y="1962750"/>
            <a:ext cx="18876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Window</a:t>
            </a:r>
            <a:endParaRPr sz="1900" b="1">
              <a:solidFill>
                <a:srgbClr val="FFFFFF"/>
              </a:solidFill>
            </a:endParaRPr>
          </a:p>
        </p:txBody>
      </p:sp>
      <p:sp>
        <p:nvSpPr>
          <p:cNvPr id="384" name="Google Shape;384;p37"/>
          <p:cNvSpPr/>
          <p:nvPr/>
        </p:nvSpPr>
        <p:spPr>
          <a:xfrm>
            <a:off x="1091050" y="2787600"/>
            <a:ext cx="16473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macOS</a:t>
            </a:r>
            <a:endParaRPr sz="1900" b="1">
              <a:solidFill>
                <a:srgbClr val="FFFFFF"/>
              </a:solidFill>
            </a:endParaRPr>
          </a:p>
        </p:txBody>
      </p:sp>
      <p:sp>
        <p:nvSpPr>
          <p:cNvPr id="385" name="Google Shape;385;p37"/>
          <p:cNvSpPr/>
          <p:nvPr/>
        </p:nvSpPr>
        <p:spPr>
          <a:xfrm>
            <a:off x="1091050" y="3590500"/>
            <a:ext cx="14499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Linux</a:t>
            </a:r>
            <a:endParaRPr sz="1900" b="1">
              <a:solidFill>
                <a:srgbClr val="FFFFFF"/>
              </a:solidFill>
            </a:endParaRPr>
          </a:p>
        </p:txBody>
      </p:sp>
      <p:sp>
        <p:nvSpPr>
          <p:cNvPr id="386" name="Google Shape;386;p37"/>
          <p:cNvSpPr/>
          <p:nvPr/>
        </p:nvSpPr>
        <p:spPr>
          <a:xfrm>
            <a:off x="1091050" y="4408075"/>
            <a:ext cx="12936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Web</a:t>
            </a:r>
            <a:endParaRPr sz="1900" b="1">
              <a:solidFill>
                <a:srgbClr val="FFFFFF"/>
              </a:solidFill>
            </a:endParaRPr>
          </a:p>
        </p:txBody>
      </p:sp>
      <p:sp>
        <p:nvSpPr>
          <p:cNvPr id="387" name="Google Shape;387;p37"/>
          <p:cNvSpPr/>
          <p:nvPr/>
        </p:nvSpPr>
        <p:spPr>
          <a:xfrm>
            <a:off x="6021050" y="1962150"/>
            <a:ext cx="18876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Android</a:t>
            </a:r>
            <a:endParaRPr sz="1900" b="1">
              <a:solidFill>
                <a:srgbClr val="FFFFFF"/>
              </a:solidFill>
            </a:endParaRPr>
          </a:p>
        </p:txBody>
      </p:sp>
      <p:sp>
        <p:nvSpPr>
          <p:cNvPr id="388" name="Google Shape;388;p37"/>
          <p:cNvSpPr/>
          <p:nvPr/>
        </p:nvSpPr>
        <p:spPr>
          <a:xfrm>
            <a:off x="6249650" y="2787000"/>
            <a:ext cx="1647300" cy="6090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900" b="1">
                <a:solidFill>
                  <a:srgbClr val="FFFFFF"/>
                </a:solidFill>
              </a:rPr>
              <a:t>iOS</a:t>
            </a:r>
            <a:endParaRPr sz="1900" b="1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8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Les annonces de Flutter 2</a:t>
            </a:r>
            <a:endParaRPr dirty="0"/>
          </a:p>
        </p:txBody>
      </p:sp>
      <p:pic>
        <p:nvPicPr>
          <p:cNvPr id="394" name="Google Shape;3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6425" y="1745425"/>
            <a:ext cx="6153399" cy="328515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8"/>
          <p:cNvSpPr txBox="1"/>
          <p:nvPr/>
        </p:nvSpPr>
        <p:spPr>
          <a:xfrm>
            <a:off x="6402525" y="1373325"/>
            <a:ext cx="2814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9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https://www.youtube.com/watch?v=A3ltMaM6noM</a:t>
            </a:r>
            <a:endParaRPr sz="9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Les annonces de Flutter 2</a:t>
            </a:r>
            <a:endParaRPr/>
          </a:p>
        </p:txBody>
      </p:sp>
      <p:pic>
        <p:nvPicPr>
          <p:cNvPr id="402" name="Google Shape;4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98325" y="1811225"/>
            <a:ext cx="5299472" cy="3193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Google Shape;4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1" cy="5140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1"/>
          <p:cNvSpPr txBox="1">
            <a:spLocks noGrp="1"/>
          </p:cNvSpPr>
          <p:nvPr>
            <p:ph type="title"/>
          </p:nvPr>
        </p:nvSpPr>
        <p:spPr>
          <a:xfrm>
            <a:off x="320600" y="630688"/>
            <a:ext cx="85905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Merci</a:t>
            </a:r>
            <a:endParaRPr sz="4000"/>
          </a:p>
        </p:txBody>
      </p:sp>
      <p:pic>
        <p:nvPicPr>
          <p:cNvPr id="414" name="Google Shape;41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0100" y="1256200"/>
            <a:ext cx="5668424" cy="3621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/>
          <p:nvPr/>
        </p:nvSpPr>
        <p:spPr>
          <a:xfrm>
            <a:off x="340939" y="2199000"/>
            <a:ext cx="2544300" cy="745500"/>
          </a:xfrm>
          <a:prstGeom prst="homePlate">
            <a:avLst>
              <a:gd name="adj" fmla="val 50000"/>
            </a:avLst>
          </a:prstGeom>
          <a:solidFill>
            <a:srgbClr val="6AA84F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9" name="Google Shape;109;p15"/>
          <p:cNvGrpSpPr/>
          <p:nvPr/>
        </p:nvGrpSpPr>
        <p:grpSpPr>
          <a:xfrm>
            <a:off x="912820" y="1610215"/>
            <a:ext cx="198900" cy="593656"/>
            <a:chOff x="912820" y="1610215"/>
            <a:chExt cx="198900" cy="593656"/>
          </a:xfrm>
        </p:grpSpPr>
        <p:cxnSp>
          <p:nvCxnSpPr>
            <p:cNvPr id="110" name="Google Shape;110;p15"/>
            <p:cNvCxnSpPr/>
            <p:nvPr/>
          </p:nvCxnSpPr>
          <p:spPr>
            <a:xfrm>
              <a:off x="1012282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1" name="Google Shape;111;p15"/>
            <p:cNvSpPr/>
            <p:nvPr/>
          </p:nvSpPr>
          <p:spPr>
            <a:xfrm>
              <a:off x="912820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2" name="Google Shape;112;p15"/>
          <p:cNvSpPr txBox="1">
            <a:spLocks noGrp="1"/>
          </p:cNvSpPr>
          <p:nvPr>
            <p:ph type="body" idx="4294967295"/>
          </p:nvPr>
        </p:nvSpPr>
        <p:spPr>
          <a:xfrm>
            <a:off x="318375" y="679500"/>
            <a:ext cx="2544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600"/>
              <a:t>Mise en Place &amp; Introduction + Live Coding</a:t>
            </a:r>
            <a:endParaRPr sz="1600"/>
          </a:p>
        </p:txBody>
      </p:sp>
      <p:sp>
        <p:nvSpPr>
          <p:cNvPr id="113" name="Google Shape;113;p15"/>
          <p:cNvSpPr/>
          <p:nvPr/>
        </p:nvSpPr>
        <p:spPr>
          <a:xfrm>
            <a:off x="2510786" y="2199000"/>
            <a:ext cx="3110100" cy="745500"/>
          </a:xfrm>
          <a:prstGeom prst="chevron">
            <a:avLst>
              <a:gd name="adj" fmla="val 50000"/>
            </a:avLst>
          </a:prstGeom>
          <a:solidFill>
            <a:srgbClr val="93C47D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5"/>
          <p:cNvSpPr txBox="1">
            <a:spLocks noGrp="1"/>
          </p:cNvSpPr>
          <p:nvPr>
            <p:ph type="body" idx="4294967295"/>
          </p:nvPr>
        </p:nvSpPr>
        <p:spPr>
          <a:xfrm>
            <a:off x="2979703" y="2336550"/>
            <a:ext cx="19947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lt1"/>
                </a:solidFill>
              </a:rPr>
              <a:t>Vendredi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15" name="Google Shape;115;p15"/>
          <p:cNvGrpSpPr/>
          <p:nvPr/>
        </p:nvGrpSpPr>
        <p:grpSpPr>
          <a:xfrm>
            <a:off x="3714082" y="2938958"/>
            <a:ext cx="198900" cy="593656"/>
            <a:chOff x="2223534" y="2938958"/>
            <a:chExt cx="198900" cy="593656"/>
          </a:xfrm>
        </p:grpSpPr>
        <p:cxnSp>
          <p:nvCxnSpPr>
            <p:cNvPr id="116" name="Google Shape;116;p15"/>
            <p:cNvCxnSpPr/>
            <p:nvPr/>
          </p:nvCxnSpPr>
          <p:spPr>
            <a:xfrm rot="10800000">
              <a:off x="2322997" y="2938958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17" name="Google Shape;117;p15"/>
            <p:cNvSpPr/>
            <p:nvPr/>
          </p:nvSpPr>
          <p:spPr>
            <a:xfrm rot="10800000" flipH="1">
              <a:off x="2223534" y="3333714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8" name="Google Shape;118;p15"/>
          <p:cNvSpPr/>
          <p:nvPr/>
        </p:nvSpPr>
        <p:spPr>
          <a:xfrm>
            <a:off x="5243176" y="2199000"/>
            <a:ext cx="2946900" cy="74550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875" tIns="121875" rIns="121875" bIns="1218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4294967295"/>
          </p:nvPr>
        </p:nvSpPr>
        <p:spPr>
          <a:xfrm>
            <a:off x="5668137" y="2336550"/>
            <a:ext cx="18900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lt1"/>
                </a:solidFill>
              </a:rPr>
              <a:t>Samedi</a:t>
            </a:r>
            <a:endParaRPr dirty="0">
              <a:solidFill>
                <a:schemeClr val="lt1"/>
              </a:solidFill>
            </a:endParaRPr>
          </a:p>
        </p:txBody>
      </p:sp>
      <p:grpSp>
        <p:nvGrpSpPr>
          <p:cNvPr id="120" name="Google Shape;120;p15"/>
          <p:cNvGrpSpPr/>
          <p:nvPr/>
        </p:nvGrpSpPr>
        <p:grpSpPr>
          <a:xfrm>
            <a:off x="6755407" y="1610215"/>
            <a:ext cx="198900" cy="593656"/>
            <a:chOff x="3003684" y="1610215"/>
            <a:chExt cx="198900" cy="593656"/>
          </a:xfrm>
        </p:grpSpPr>
        <p:cxnSp>
          <p:nvCxnSpPr>
            <p:cNvPr id="121" name="Google Shape;121;p15"/>
            <p:cNvCxnSpPr/>
            <p:nvPr/>
          </p:nvCxnSpPr>
          <p:spPr>
            <a:xfrm>
              <a:off x="3103146" y="1649171"/>
              <a:ext cx="0" cy="554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cxnSp>
        <p:sp>
          <p:nvSpPr>
            <p:cNvPr id="122" name="Google Shape;122;p15"/>
            <p:cNvSpPr/>
            <p:nvPr/>
          </p:nvSpPr>
          <p:spPr>
            <a:xfrm>
              <a:off x="3003684" y="1610215"/>
              <a:ext cx="198900" cy="19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23" name="Google Shape;12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>
            <a:spLocks noGrp="1"/>
          </p:cNvSpPr>
          <p:nvPr>
            <p:ph type="body" idx="4294967295"/>
          </p:nvPr>
        </p:nvSpPr>
        <p:spPr>
          <a:xfrm>
            <a:off x="2692125" y="3761225"/>
            <a:ext cx="24273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600"/>
              <a:t>Live Coding Projet de Test</a:t>
            </a:r>
            <a:endParaRPr sz="1600"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4294967295"/>
          </p:nvPr>
        </p:nvSpPr>
        <p:spPr>
          <a:xfrm>
            <a:off x="5988350" y="784650"/>
            <a:ext cx="2242800" cy="7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fr" sz="1600"/>
              <a:t>Flutter Web + live coding</a:t>
            </a:r>
            <a:endParaRPr sz="1600"/>
          </a:p>
        </p:txBody>
      </p:sp>
      <p:sp>
        <p:nvSpPr>
          <p:cNvPr id="126" name="Google Shape;126;p15"/>
          <p:cNvSpPr txBox="1">
            <a:spLocks noGrp="1"/>
          </p:cNvSpPr>
          <p:nvPr>
            <p:ph type="body" idx="4294967295"/>
          </p:nvPr>
        </p:nvSpPr>
        <p:spPr>
          <a:xfrm>
            <a:off x="340925" y="2336550"/>
            <a:ext cx="1977900" cy="47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>
                <a:solidFill>
                  <a:schemeClr val="lt1"/>
                </a:solidFill>
              </a:rPr>
              <a:t>Jeudi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7F4CE10-12AC-FA14-BDF0-DF8498FCE0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70" y="594281"/>
            <a:ext cx="1766963" cy="382291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B1A6AB7-5A66-FBA9-EAE6-110489E32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7886" y="594281"/>
            <a:ext cx="1770421" cy="383039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97A7F6D6-5920-BF77-D113-A8D4D63E05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400" y="594282"/>
            <a:ext cx="1770421" cy="3830398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A821C0F-74B3-E112-783F-DD1A458150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4914" y="594281"/>
            <a:ext cx="1770421" cy="3830397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C8879011-0C25-3E51-3C4A-13993D6B6F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132" y="586800"/>
            <a:ext cx="1771201" cy="383208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C7F135EE-5BD5-7713-4A2F-7710E4BA5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2976" y="586800"/>
            <a:ext cx="1770421" cy="3830397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7AC4650-34B6-2A64-7A16-64147262BA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4287" y="586799"/>
            <a:ext cx="1770421" cy="38303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335B8AD-6257-0C18-5FE2-D9A1B99704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6095" y="586799"/>
            <a:ext cx="1770421" cy="383039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91B1B2A-BC8F-7871-8397-EE07BEC92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14" y="586800"/>
            <a:ext cx="1793587" cy="3880519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3AA1787-6378-8319-1187-F86BF9D143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2665" y="586800"/>
            <a:ext cx="1793587" cy="3880519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CC6CF96-9E8E-C05D-EDC4-D4757DCD3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1020" y="586800"/>
            <a:ext cx="1793588" cy="388052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770BD28-1483-E43D-7D6E-CE37C1FE8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9376" y="586800"/>
            <a:ext cx="1793587" cy="388051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60182429-CC7D-240A-3AC1-EE52A0429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673" y="815400"/>
            <a:ext cx="1562987" cy="338160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0DEBCDA-BBA1-22CA-07C9-B04781A84A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906" y="815400"/>
            <a:ext cx="1552449" cy="3358803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D52DB332-D510-9DFE-3C9D-76092954DB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3921" y="815400"/>
            <a:ext cx="1562987" cy="3381603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7DC3330-3C20-21BF-FFFA-91A9F420CE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9217" y="815400"/>
            <a:ext cx="1562987" cy="338160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43E02A4-0E57-3D15-A3ED-0DD060A551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74513" y="815400"/>
            <a:ext cx="1562987" cy="338160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9FC82A04-D42C-A863-D8C1-3CD3A803A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181" y="453600"/>
            <a:ext cx="2017556" cy="4365086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F7CEBCD2-5976-3CCD-CB65-0C6A98D13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9687" y="453600"/>
            <a:ext cx="2017556" cy="4365086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Jour 2</a:t>
            </a:r>
            <a:endParaRPr dirty="0"/>
          </a:p>
        </p:txBody>
      </p:sp>
      <p:pic>
        <p:nvPicPr>
          <p:cNvPr id="402" name="Google Shape;4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8;p30">
            <a:extLst>
              <a:ext uri="{FF2B5EF4-FFF2-40B4-BE49-F238E27FC236}">
                <a16:creationId xmlns:a16="http://schemas.microsoft.com/office/drawing/2014/main" id="{111D68CD-0E4E-9937-A3E6-B3344368CB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1950" y="1842874"/>
            <a:ext cx="3927321" cy="3121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Matin: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fr-FR" dirty="0"/>
              <a:t>Afficher Image (Assets, Network)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 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fr-FR" dirty="0" err="1"/>
              <a:t>GridView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</a:t>
            </a:r>
            <a:r>
              <a:rPr lang="fr-FR" dirty="0"/>
              <a:t> 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r>
              <a:rPr lang="fr-FR" dirty="0" err="1"/>
              <a:t>StatefullWidget</a:t>
            </a:r>
            <a:r>
              <a:rPr lang="fr-FR" dirty="0"/>
              <a:t> </a:t>
            </a:r>
            <a:r>
              <a:rPr lang="fr-FR" dirty="0">
                <a:sym typeface="Wingdings" pitchFamily="2" charset="2"/>
              </a:rPr>
              <a:t> 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r>
              <a:rPr lang="fr-FR" dirty="0">
                <a:sym typeface="Wingdings" pitchFamily="2" charset="2"/>
              </a:rPr>
              <a:t>Stack  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r>
              <a:rPr lang="fr-FR" dirty="0">
                <a:sym typeface="Wingdings" pitchFamily="2" charset="2"/>
              </a:rPr>
              <a:t>Sélectionner l’image  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r>
              <a:rPr lang="fr-FR" dirty="0">
                <a:sym typeface="Wingdings" pitchFamily="2" charset="2"/>
              </a:rPr>
              <a:t>Récupérer les valeurs saisies   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endParaRPr lang="fr-FR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3" name="Google Shape;318;p30">
            <a:extLst>
              <a:ext uri="{FF2B5EF4-FFF2-40B4-BE49-F238E27FC236}">
                <a16:creationId xmlns:a16="http://schemas.microsoft.com/office/drawing/2014/main" id="{5B06871E-57EA-23DF-9D2B-BDC6A51B29C6}"/>
              </a:ext>
            </a:extLst>
          </p:cNvPr>
          <p:cNvSpPr txBox="1">
            <a:spLocks/>
          </p:cNvSpPr>
          <p:nvPr/>
        </p:nvSpPr>
        <p:spPr>
          <a:xfrm>
            <a:off x="4708253" y="1842875"/>
            <a:ext cx="3927321" cy="28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sz="14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buFont typeface="Roboto"/>
              <a:buNone/>
            </a:pPr>
            <a:r>
              <a:rPr lang="fr-ML" dirty="0"/>
              <a:t>Apres midi: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r>
              <a:rPr lang="fr-ML" dirty="0">
                <a:sym typeface="Wingdings" pitchFamily="2" charset="2"/>
              </a:rPr>
              <a:t>Créer la classe </a:t>
            </a:r>
            <a:r>
              <a:rPr lang="fr-ML" dirty="0" err="1">
                <a:sym typeface="Wingdings" pitchFamily="2" charset="2"/>
              </a:rPr>
              <a:t>MenuData</a:t>
            </a:r>
            <a:r>
              <a:rPr lang="fr-ML" dirty="0">
                <a:sym typeface="Wingdings" pitchFamily="2" charset="2"/>
              </a:rPr>
              <a:t>,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r>
              <a:rPr lang="fr-ML" dirty="0">
                <a:sym typeface="Wingdings" pitchFamily="2" charset="2"/>
              </a:rPr>
              <a:t>Afficher les Menu,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endParaRPr lang="fr-ML" dirty="0">
              <a:sym typeface="Wingdings" pitchFamily="2" charset="2"/>
            </a:endParaRPr>
          </a:p>
          <a:p>
            <a:pPr>
              <a:spcBef>
                <a:spcPts val="1600"/>
              </a:spcBef>
              <a:buFont typeface="Roboto"/>
              <a:buAutoNum type="arabicPeriod"/>
            </a:pPr>
            <a:endParaRPr lang="fr-ML" dirty="0"/>
          </a:p>
          <a:p>
            <a:pPr>
              <a:spcBef>
                <a:spcPts val="1600"/>
              </a:spcBef>
              <a:buFont typeface="Roboto"/>
              <a:buAutoNum type="arabicPeriod"/>
            </a:pPr>
            <a:endParaRPr lang="fr-ML" dirty="0"/>
          </a:p>
          <a:p>
            <a:pPr marL="0" indent="0">
              <a:spcBef>
                <a:spcPts val="1600"/>
              </a:spcBef>
              <a:buFont typeface="Roboto"/>
              <a:buNone/>
            </a:pPr>
            <a:endParaRPr lang="fr-ML" dirty="0"/>
          </a:p>
          <a:p>
            <a:pPr marL="0" indent="0">
              <a:spcBef>
                <a:spcPts val="1600"/>
              </a:spcBef>
              <a:spcAft>
                <a:spcPts val="1600"/>
              </a:spcAft>
              <a:buFont typeface="Roboto"/>
              <a:buNone/>
            </a:pPr>
            <a:endParaRPr lang="fr-ML" dirty="0"/>
          </a:p>
        </p:txBody>
      </p:sp>
    </p:spTree>
    <p:extLst>
      <p:ext uri="{BB962C8B-B14F-4D97-AF65-F5344CB8AC3E}">
        <p14:creationId xmlns:p14="http://schemas.microsoft.com/office/powerpoint/2010/main" val="236893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9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Jour 3</a:t>
            </a:r>
            <a:endParaRPr dirty="0"/>
          </a:p>
        </p:txBody>
      </p:sp>
      <p:pic>
        <p:nvPicPr>
          <p:cNvPr id="402" name="Google Shape;40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18;p30">
            <a:extLst>
              <a:ext uri="{FF2B5EF4-FFF2-40B4-BE49-F238E27FC236}">
                <a16:creationId xmlns:a16="http://schemas.microsoft.com/office/drawing/2014/main" id="{111D68CD-0E4E-9937-A3E6-B3344368CBC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1950" y="1842874"/>
            <a:ext cx="3927321" cy="3121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dirty="0"/>
              <a:t>Matin:</a:t>
            </a:r>
            <a:endParaRPr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fr-FR" dirty="0"/>
              <a:t>Gestion du panier,</a:t>
            </a: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fr-FR" dirty="0"/>
              <a:t>Valider le panier,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r>
              <a:rPr lang="fr-FR" dirty="0"/>
              <a:t>Page mes commandes,</a:t>
            </a:r>
          </a:p>
          <a:p>
            <a:pPr>
              <a:spcBef>
                <a:spcPts val="1600"/>
              </a:spcBef>
              <a:buFont typeface="Roboto"/>
              <a:buAutoNum type="arabicPeriod"/>
            </a:pPr>
            <a:r>
              <a:rPr lang="fr-FR" dirty="0"/>
              <a:t>Gestion d’état </a:t>
            </a:r>
            <a:r>
              <a:rPr lang="fr-FR"/>
              <a:t>global avec Bloc</a:t>
            </a:r>
            <a:endParaRPr lang="fr-FR" dirty="0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2084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7025" y="-51100"/>
            <a:ext cx="4619025" cy="5229776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4800600" y="101575"/>
            <a:ext cx="3975900" cy="133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500" b="1">
                <a:solidFill>
                  <a:srgbClr val="FFFFFF"/>
                </a:solidFill>
              </a:rPr>
              <a:t>Public</a:t>
            </a:r>
            <a:endParaRPr sz="4500" b="1">
              <a:solidFill>
                <a:srgbClr val="FFFFFF"/>
              </a:solidFill>
            </a:endParaRPr>
          </a:p>
        </p:txBody>
      </p:sp>
      <p:sp>
        <p:nvSpPr>
          <p:cNvPr id="133" name="Google Shape;133;p16"/>
          <p:cNvSpPr txBox="1">
            <a:spLocks noGrp="1"/>
          </p:cNvSpPr>
          <p:nvPr>
            <p:ph type="body" idx="2"/>
          </p:nvPr>
        </p:nvSpPr>
        <p:spPr>
          <a:xfrm>
            <a:off x="4800600" y="724200"/>
            <a:ext cx="41148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Développeurs Mobile, Web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fr"/>
              <a:t>Développeurs Débutants, Experts,</a:t>
            </a: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1600"/>
              </a:spcAft>
              <a:buSzPts val="1800"/>
              <a:buChar char="●"/>
            </a:pPr>
            <a:r>
              <a:rPr lang="fr"/>
              <a:t>75 à 110 Stagiaires</a:t>
            </a:r>
            <a:endParaRPr/>
          </a:p>
        </p:txBody>
      </p:sp>
      <p:pic>
        <p:nvPicPr>
          <p:cNvPr id="134" name="Google Shape;13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Objectif</a:t>
            </a:r>
            <a:endParaRPr/>
          </a:p>
        </p:txBody>
      </p:sp>
      <p:sp>
        <p:nvSpPr>
          <p:cNvPr id="140" name="Google Shape;140;p17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50898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Introduire Flutter/Dart,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Comprendre la technologie Flutter,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fr"/>
              <a:t>Réaliser une application Mobile (Android et iOS),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fr"/>
              <a:t>Introduire Flutter Web,</a:t>
            </a:r>
            <a:endParaRPr/>
          </a:p>
        </p:txBody>
      </p:sp>
      <p:pic>
        <p:nvPicPr>
          <p:cNvPr id="141" name="Google Shape;14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4991" y="0"/>
            <a:ext cx="342901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>
            <a:spLocks noGrp="1"/>
          </p:cNvSpPr>
          <p:nvPr>
            <p:ph type="title"/>
          </p:nvPr>
        </p:nvSpPr>
        <p:spPr>
          <a:xfrm>
            <a:off x="630325" y="497000"/>
            <a:ext cx="3941700" cy="8580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Programme</a:t>
            </a:r>
            <a:endParaRPr/>
          </a:p>
        </p:txBody>
      </p:sp>
      <p:sp>
        <p:nvSpPr>
          <p:cNvPr id="149" name="Google Shape;149;p18"/>
          <p:cNvSpPr txBox="1">
            <a:spLocks noGrp="1"/>
          </p:cNvSpPr>
          <p:nvPr>
            <p:ph type="body" idx="2"/>
          </p:nvPr>
        </p:nvSpPr>
        <p:spPr>
          <a:xfrm>
            <a:off x="4664450" y="101575"/>
            <a:ext cx="4378800" cy="4971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Introduction Flutter/Dart,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Dart (</a:t>
            </a:r>
            <a:r>
              <a:rPr lang="fr" sz="1300"/>
              <a:t>Class, Function, Interface</a:t>
            </a:r>
            <a:r>
              <a:rPr lang="fr" sz="1600"/>
              <a:t>),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Les Widgets (Stateless, Stateful),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Widgets Basiques et Layout,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Form et FormField,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Widget communs et Navigation,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Services Interactifs, Firebase,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State Management (BLoC),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Animations et Intégration plateforme,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fr" sz="1600"/>
              <a:t>Flutter Web,</a:t>
            </a:r>
            <a:endParaRPr sz="1600"/>
          </a:p>
          <a:p>
            <a:pPr marL="457200" lvl="0" indent="-3302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Char char="●"/>
            </a:pPr>
            <a:r>
              <a:rPr lang="fr" sz="1600"/>
              <a:t>Design Challenge</a:t>
            </a:r>
            <a:endParaRPr sz="1600"/>
          </a:p>
        </p:txBody>
      </p:sp>
      <p:pic>
        <p:nvPicPr>
          <p:cNvPr id="150" name="Google Shape;15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9"/>
          <p:cNvSpPr txBox="1">
            <a:spLocks noGrp="1"/>
          </p:cNvSpPr>
          <p:nvPr>
            <p:ph type="title"/>
          </p:nvPr>
        </p:nvSpPr>
        <p:spPr>
          <a:xfrm>
            <a:off x="630325" y="501600"/>
            <a:ext cx="8513700" cy="1012800"/>
          </a:xfrm>
          <a:prstGeom prst="rect">
            <a:avLst/>
          </a:prstGeom>
          <a:solidFill>
            <a:srgbClr val="FFFFFF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>
                <a:solidFill>
                  <a:schemeClr val="dk1"/>
                </a:solidFill>
              </a:rPr>
              <a:t>Introduction Flutter &amp; Dart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4326" y="2028100"/>
            <a:ext cx="2500650" cy="2594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1200" y="0"/>
            <a:ext cx="923519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4000" y="-154525"/>
            <a:ext cx="4270000" cy="108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1"/>
          <p:cNvSpPr txBox="1">
            <a:spLocks noGrp="1"/>
          </p:cNvSpPr>
          <p:nvPr>
            <p:ph type="title"/>
          </p:nvPr>
        </p:nvSpPr>
        <p:spPr>
          <a:xfrm>
            <a:off x="319500" y="9673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4000"/>
              <a:t>Introduction Flutter &amp; Dart</a:t>
            </a:r>
            <a:endParaRPr/>
          </a:p>
        </p:txBody>
      </p:sp>
      <p:sp>
        <p:nvSpPr>
          <p:cNvPr id="170" name="Google Shape;170;p21"/>
          <p:cNvSpPr txBox="1">
            <a:spLocks noGrp="1"/>
          </p:cNvSpPr>
          <p:nvPr>
            <p:ph type="body" idx="1"/>
          </p:nvPr>
        </p:nvSpPr>
        <p:spPr>
          <a:xfrm>
            <a:off x="303125" y="1766675"/>
            <a:ext cx="4310100" cy="272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/>
              <a:t>Flutter ( </a:t>
            </a:r>
            <a:r>
              <a:rPr lang="fr" sz="1200" u="sng">
                <a:solidFill>
                  <a:schemeClr val="hlink"/>
                </a:solidFill>
                <a:hlinkClick r:id="rId4"/>
              </a:rPr>
              <a:t>https://flutter.dev</a:t>
            </a:r>
            <a:r>
              <a:rPr lang="fr" sz="1200"/>
              <a:t> </a:t>
            </a:r>
            <a:r>
              <a:rPr lang="fr" sz="1500" b="1"/>
              <a:t>)</a:t>
            </a:r>
            <a:endParaRPr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Flutter est un SDK par Google,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OpenSource </a:t>
            </a:r>
            <a:r>
              <a:rPr lang="fr" sz="1100" u="sng">
                <a:solidFill>
                  <a:schemeClr val="hlink"/>
                </a:solidFill>
                <a:hlinkClick r:id="rId5"/>
              </a:rPr>
              <a:t>https://github.com/flutter/flutter</a:t>
            </a:r>
            <a:r>
              <a:rPr lang="fr"/>
              <a:t>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Multiplateformes et inspiré du Web,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Solutions code base unique et natif :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fr"/>
              <a:t>HTML : (Cordova,/Ionic, phonegap, etc.)</a:t>
            </a:r>
            <a:endParaRPr/>
          </a:p>
          <a:p>
            <a:pPr marL="914400" lvl="1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lphaLcPeriod"/>
            </a:pPr>
            <a:r>
              <a:rPr lang="fr"/>
              <a:t>React Native, Xamarin,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GUI Indépendantes des Plateformes,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Pas de pont inter-langage,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Rendu structurel (dessine les modifications ),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1" name="Google Shape;171;p21"/>
          <p:cNvSpPr txBox="1">
            <a:spLocks noGrp="1"/>
          </p:cNvSpPr>
          <p:nvPr>
            <p:ph type="body" idx="1"/>
          </p:nvPr>
        </p:nvSpPr>
        <p:spPr>
          <a:xfrm>
            <a:off x="4694100" y="1766675"/>
            <a:ext cx="4355100" cy="295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 b="1"/>
              <a:t>Dart (sorti en 2011, </a:t>
            </a:r>
            <a:r>
              <a:rPr lang="fr" sz="1200" u="sng">
                <a:solidFill>
                  <a:schemeClr val="hlink"/>
                </a:solidFill>
                <a:hlinkClick r:id="rId6"/>
              </a:rPr>
              <a:t>https://dart.dev/</a:t>
            </a:r>
            <a:r>
              <a:rPr lang="fr" sz="1500" b="1"/>
              <a:t> )</a:t>
            </a:r>
            <a:endParaRPr sz="1500" b="1"/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Langage par Google,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Deux modes (AOT, JIT) : compilé ou Interprété,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Multiplateforme (Cli, Web, Flutter, Backend),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Langage typé et async (Future/Stream),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Syntaxe familière (Java, JavaScript, etc.),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Inclusion code actif (!= exclusion code mort),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Bibliothèque standard riche (</a:t>
            </a:r>
            <a:r>
              <a:rPr lang="fr" sz="1300" b="1"/>
              <a:t>+15.000 pkgs</a:t>
            </a:r>
            <a:r>
              <a:rPr lang="fr"/>
              <a:t>),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fr"/>
              <a:t>Gestionnaire de dependances (</a:t>
            </a:r>
            <a:r>
              <a:rPr lang="fr" sz="1200" u="sng">
                <a:solidFill>
                  <a:schemeClr val="hlink"/>
                </a:solidFill>
                <a:hlinkClick r:id="rId7"/>
              </a:rPr>
              <a:t>https://pub.dev/</a:t>
            </a:r>
            <a:r>
              <a:rPr lang="fr"/>
              <a:t>),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5125" y="101575"/>
            <a:ext cx="525200" cy="3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7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7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7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7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7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{4D853ECE-D400-AD4F-A9E8-AB0319733ADD}tf16401369</Template>
  <TotalTime>2875</TotalTime>
  <Words>969</Words>
  <Application>Microsoft Macintosh PowerPoint</Application>
  <PresentationFormat>Affichage à l'écran (16:9)</PresentationFormat>
  <Paragraphs>219</Paragraphs>
  <Slides>36</Slides>
  <Notes>36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36</vt:i4>
      </vt:variant>
    </vt:vector>
  </HeadingPairs>
  <TitlesOfParts>
    <vt:vector size="39" baseType="lpstr">
      <vt:lpstr>Arial</vt:lpstr>
      <vt:lpstr>Roboto</vt:lpstr>
      <vt:lpstr>Material</vt:lpstr>
      <vt:lpstr>Formation : Flutter</vt:lpstr>
      <vt:lpstr>Qui suis-je ?</vt:lpstr>
      <vt:lpstr>Présentation PowerPoint</vt:lpstr>
      <vt:lpstr>Public</vt:lpstr>
      <vt:lpstr>Objectif</vt:lpstr>
      <vt:lpstr>Programme</vt:lpstr>
      <vt:lpstr>Introduction Flutter &amp; Dart</vt:lpstr>
      <vt:lpstr>Présentation PowerPoint</vt:lpstr>
      <vt:lpstr>Introduction Flutter &amp; Dart</vt:lpstr>
      <vt:lpstr>Introduction Flutter &amp; Dart</vt:lpstr>
      <vt:lpstr>Quelques sociétés sur Flutter</vt:lpstr>
      <vt:lpstr>Application native</vt:lpstr>
      <vt:lpstr>WebView (Ionic, Cordova, ...)</vt:lpstr>
      <vt:lpstr>React Native</vt:lpstr>
      <vt:lpstr>Flutter</vt:lpstr>
      <vt:lpstr>Architecture</vt:lpstr>
      <vt:lpstr>Les Widgets</vt:lpstr>
      <vt:lpstr>Les Widgets</vt:lpstr>
      <vt:lpstr>Catégories de Widgets</vt:lpstr>
      <vt:lpstr>Widgets (Code)</vt:lpstr>
      <vt:lpstr>StatelessWidget et StatefulWidget</vt:lpstr>
      <vt:lpstr>StatelessWidget</vt:lpstr>
      <vt:lpstr>StatefulWidget</vt:lpstr>
      <vt:lpstr>Les trois arbres de Flutter</vt:lpstr>
      <vt:lpstr>Les annonces de Flutter 3.3</vt:lpstr>
      <vt:lpstr>Les annonces de Flutter 2</vt:lpstr>
      <vt:lpstr>Les annonces de Flutter 2</vt:lpstr>
      <vt:lpstr>Présentation PowerPoint</vt:lpstr>
      <vt:lpstr>Merci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Jour 2</vt:lpstr>
      <vt:lpstr>Jour 3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Formation : Flutter</dc:title>
  <cp:lastModifiedBy>Microsoft Office User</cp:lastModifiedBy>
  <cp:revision>19</cp:revision>
  <dcterms:modified xsi:type="dcterms:W3CDTF">2023-10-25T19:32:57Z</dcterms:modified>
</cp:coreProperties>
</file>